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71" r:id="rId4"/>
    <p:sldId id="273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77" r:id="rId14"/>
    <p:sldId id="278" r:id="rId15"/>
    <p:sldId id="274" r:id="rId16"/>
    <p:sldId id="275" r:id="rId17"/>
    <p:sldId id="266" r:id="rId18"/>
    <p:sldId id="267" r:id="rId19"/>
    <p:sldId id="268" r:id="rId20"/>
    <p:sldId id="269" r:id="rId21"/>
    <p:sldId id="270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3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E845362-97DE-4D19-91D8-2EF6CE7024EE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B9B25F0-A62A-4AD2-BC26-A4C594FDAF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5362-97DE-4D19-91D8-2EF6CE7024EE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B25F0-A62A-4AD2-BC26-A4C594FDAF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5362-97DE-4D19-91D8-2EF6CE7024EE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B25F0-A62A-4AD2-BC26-A4C594FDAF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E845362-97DE-4D19-91D8-2EF6CE7024EE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B9B25F0-A62A-4AD2-BC26-A4C594FDAF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E845362-97DE-4D19-91D8-2EF6CE7024EE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B9B25F0-A62A-4AD2-BC26-A4C594FDAF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5362-97DE-4D19-91D8-2EF6CE7024EE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B25F0-A62A-4AD2-BC26-A4C594FDAF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5362-97DE-4D19-91D8-2EF6CE7024EE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B25F0-A62A-4AD2-BC26-A4C594FDAF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E845362-97DE-4D19-91D8-2EF6CE7024EE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B9B25F0-A62A-4AD2-BC26-A4C594FDAF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5362-97DE-4D19-91D8-2EF6CE7024EE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B25F0-A62A-4AD2-BC26-A4C594FDAF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E845362-97DE-4D19-91D8-2EF6CE7024EE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B9B25F0-A62A-4AD2-BC26-A4C594FDAF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E845362-97DE-4D19-91D8-2EF6CE7024EE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B9B25F0-A62A-4AD2-BC26-A4C594FDAF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E845362-97DE-4D19-91D8-2EF6CE7024EE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B9B25F0-A62A-4AD2-BC26-A4C594FDAFB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928670"/>
            <a:ext cx="6172200" cy="1428760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Тема 11: Управление рисками инновационных проектов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00100" y="2786058"/>
            <a:ext cx="7458100" cy="3588864"/>
          </a:xfrm>
        </p:spPr>
        <p:txBody>
          <a:bodyPr/>
          <a:lstStyle/>
          <a:p>
            <a:r>
              <a:rPr lang="ru-RU" dirty="0" smtClean="0"/>
              <a:t>Вопросы:</a:t>
            </a:r>
          </a:p>
          <a:p>
            <a:pPr marL="342900" indent="-342900"/>
            <a:r>
              <a:rPr lang="ru-RU" sz="2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Понятие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виды рисков инновационных проектов</a:t>
            </a:r>
          </a:p>
          <a:p>
            <a:pPr marL="342900" indent="-342900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Цели, задачи и принципы управления рисками инновационных проектов</a:t>
            </a:r>
          </a:p>
          <a:p>
            <a:pPr marL="342900" indent="-342900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Методы управления рисками</a:t>
            </a:r>
          </a:p>
          <a:p>
            <a:pPr lvl="0" indent="180975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>
              <a:buAutoNum type="arabicPeriod"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849694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■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риск 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недостаточной сегментации рынка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который чаще всего возникает при разработке и внедрении новых товаров и услуг высокого качестве и высокой стоимости, в результате чего предполагаемые потребители не смогут их купить, а это в свою очередь влияет на объемы реализации новых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изделий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■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риск 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ошибочного выбора целевого сегмента рынка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возникающий когда спрос на новшество на выбранном сегменте оказывается нестабильным или на данном сегменте рынка потребность в новшестве недостаточно сформировалась, если выбран сегмент рынка, где потребность в новшестве оценена неверно или потребность в новшестве ограничена и пр.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■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риск 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ошибочного выбора стратегии продаж новшества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из-за неудачной организации сети сбыта и системы продвижения новшества к потребителю</a:t>
            </a:r>
          </a:p>
          <a:p>
            <a:pPr lvl="0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2353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16633"/>
            <a:ext cx="864096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/>
              <a:t>■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риск 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проведения неэффективной рекламы новых товаров и услуг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либо товаров с усовершенствованными характеристиками;</a:t>
            </a:r>
          </a:p>
          <a:p>
            <a:pPr lvl="0"/>
            <a:r>
              <a:rPr lang="ru-RU" sz="2400" dirty="0" smtClean="0"/>
              <a:t>■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риски 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неисполнения хозяйственных договоров (контрактов) бывают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■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риск 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отказа партнера от заключения договора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после проведения переговоров (в случае необходимости изменения предварительных условий контракта и в случае недобросовестности партнера)</a:t>
            </a:r>
          </a:p>
          <a:p>
            <a:pPr lvl="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■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риск 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заключения организацией договоров на условиях либо отличающихся от наиболее приемлемых, либо обычных для организаций данной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отрасли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■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риск 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заключения договоров (контрактов) с недееспособными или неплатежеспособными партнерами (контрагентами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80912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44624"/>
            <a:ext cx="8568952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/>
              <a:t>■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риск невыполнения партнерами договорных обязательств в установленный срок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в результате чего возникают потери организации, связанные с нарушением графиков поставок, невыполнения партнерами работ, необходимых для осуществления инновационного проекта</a:t>
            </a:r>
          </a:p>
          <a:p>
            <a:pPr lvl="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■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риск 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нанесения ущерба третьим лицам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который включает в себя риск загрязнения окружающей среды и риск причинения морального и материального ущерба гражданам при осуществлении инновационного проекта;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■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риски возникновения непредвиденных затрат и снижения доходов;</a:t>
            </a:r>
          </a:p>
          <a:p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риски 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усиления конкуренции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7. риски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связанные с недостаточным уровнем кадрового обеспечения;</a:t>
            </a:r>
          </a:p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8. риски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связанные с обеспечением прав собственности на инновационный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проект</a:t>
            </a:r>
          </a:p>
          <a:p>
            <a:pPr lv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20545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357158" y="214290"/>
            <a:ext cx="8358246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Управление рискам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 (риск-менеджмент) – это совокупность практических мер, позволяющих снизить неопределенность результатов инновационной деятельности, повысить полезность реализации нововведения, снизить риски при достижении инновационной цели.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Управление рисками является одним из направлений финансового и инновационного менеджмента, который следует рассматривать в качестве взаимосвязанного комплекса действий, направленных на достижение целей инновационного развития и поддержки необходимого уровня жизнеспособности и конкурентоспособности фирмы (предприятия) с помощью системных методов управления инновационными процессами. Объектами управления в инновационном менеджменте являются инновации, инновационная деятельность и инновационные процессы.</a:t>
            </a:r>
          </a:p>
        </p:txBody>
      </p:sp>
      <p:sp>
        <p:nvSpPr>
          <p:cNvPr id="3074" name="AutoShape 2" descr="data:image/svg+xml,%3Csvg%20xmlns%3D%22http%3A%2F%2Fwww.w3.org%2F2000%2Fsvg%22%20src%3D%22data%3Aimage%2Fsvg%2Bxml%2C%253Csvg%2520xmlns%253D%2522http%253A%252F%252Fwww.w3.org%252F2000%252Fsvg%2522%2520width%253D%2522640%2522%2520height%253D%2522360%2522%253E%253C%252Fsvg%253E%22%20width%3D%22720%22%20height%3D%22405%22%3E%3C%2Fsvg%3E"/>
          <p:cNvSpPr>
            <a:spLocks noChangeAspect="1" noChangeArrowheads="1"/>
          </p:cNvSpPr>
          <p:nvPr/>
        </p:nvSpPr>
        <p:spPr bwMode="auto">
          <a:xfrm>
            <a:off x="0" y="10795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14290"/>
            <a:ext cx="857256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Основными целями управления рисками являются: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– идентификация рисков;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– измерение рисков;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– оптимизация рисков;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– снижени</a:t>
            </a:r>
            <a:r>
              <a:rPr lang="ru-RU" sz="2200" dirty="0" smtClean="0">
                <a:solidFill>
                  <a:srgbClr val="646464"/>
                </a:solidFill>
                <a:latin typeface="Times New Roman" pitchFamily="18" charset="0"/>
                <a:cs typeface="Times New Roman" pitchFamily="18" charset="0"/>
              </a:rPr>
              <a:t>е рисков.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200" dirty="0" smtClean="0">
                <a:solidFill>
                  <a:srgbClr val="646464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Основные задачи управления рисками в инновационной деятельности можно описать так: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– выбрать стратегию инноваций с учетом всех факторов влияния;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– составить прогноз возникновения отрицательных факторов, способных повлиять на результаты инновационной деятельности;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– оценить воздействие отрицательных факторов на инновационный процесс и его результаты;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– разработать способы минимизации рисков инновационной деятельности;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– создать систему управления рисками в инновационных процессах.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solidFill>
                <a:srgbClr val="646464"/>
              </a:solidFill>
              <a:latin typeface="Roboto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14290"/>
            <a:ext cx="828680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Основные принципы управления рисками инновационной деятельности :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• 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адекватность —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 соответствие разрабатываемых методов условиям и характеру динамики рисковой ситуации;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• 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ресурсную обеспеченность —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 достаточность внутренних ресурсов организации и/или возможность привлечения внешних ресурсов для реализации разрабатываемых мер по управлению рисками;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• 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эффективность —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 восстановление состояния и динамики процесса инновационной деятельности при минимальных совокупных затратах;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• 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приемлемость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 (исключение рефлекторного возникновения центров риска) — учет прямых и косвенных последствий предпринимаемых мер, влияющих на состояние и динамику процесса инновационной деятельности;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• 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транспарентность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 (достоверная ясность) — обеспечение понимания целей, задач и конкретного содержания мер по управлению рисками между всеми участниками процесса разработки и реализации решений;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14290"/>
            <a:ext cx="850112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 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актуальность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(своевременность)  — восстановление состояния и динамики процесса инновационной деятельности при минимальных затратах времени; оперативность выявления признаков возникновения рисковой ситуации; минимизация затрат времени на проведение анализа рисковой ситуации; ритмичность процесса реализации мер по разрешению рисковой ситуации;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 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организационную легитимность 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соответствие предпринимаемых мер по управлению рисками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внутриорганизацион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ным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нормам, процедурам и правилам — организационной культуре организации в целом (рекомендательный принцип, поскольку при определенных рисковых ситуациях необходимо разрушать стереотипное поведение организации и/или ее руководителей);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 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компетентность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полномочность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— соблюдение баланса прав и обязанностей, полномочий и ответственности, возлагаемых на лиц, обеспечивающих реализацию мер по управлению рисками;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 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преемственность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— соответствие стратегических и тактических методов управления рисками, сформулированных целей управления рисками и показателей контроля исполнения решений, непосредственно целей управления рисками и целей инновационного развития организации;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 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гибкость 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возможность модификации мер по управлению рисками без изменения целевой ориентации при изменении условий их реализации или при возникновении новых, неучтенных факторов, определяющих состояние и ее динамику процесса инновационной деятельности.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16633"/>
            <a:ext cx="8640960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Методы снижения риска в инновационной деятельности </a:t>
            </a:r>
          </a:p>
          <a:p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Избежать полностью риска в инновационной деятельности невозможно, так как инновации и риск – две взаимосвязанных категории.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Одним из способов снижения инновационного риска является диверсификация инновационной деятельности, состоящая в распределении усилий разработчиков (исследователей) и капиталовложений для осуществления разнообразных инновационных проектов, непосредственно не связанных друг с другом. Если в результате наступления непредвиденных событий один из проектов будет убыточен, то другие проекты могут оказаться успешными и будут приносить прибыль. Однако, на практике диверсификация может не только уменьшать, но и увеличивать риск инновационной деятельности в случае, если предприниматель вкладывает средств в инновационный проект, который направлен в ту область деятельности, в которой его знания и управленческие способности ограничены.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41696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88641"/>
            <a:ext cx="828092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Передача (трансфер) риска путем заключения контрактов – следующий метод снижения риска инновационной деятельности. Если проведение каких-либо работ по инновационному проекту слишком рискованно и величина возможного риска неприемлема для инновационной организации, она может предать эти риски другой организации. Передача риска выгодна как для стороны передающей (трансфера), так и для принимающей 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трансфери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 в случае, если: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■ потери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которые велики для стороны, передающей риск, могут быть незначительны для стороны, риск на себя принимающей</a:t>
            </a:r>
          </a:p>
          <a:p>
            <a:pPr lvl="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■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трансфери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может находиться в лучшей позиции для сокращения потерь или контроля за хозяйственным риском.</a:t>
            </a:r>
          </a:p>
        </p:txBody>
      </p:sp>
    </p:spTree>
    <p:extLst>
      <p:ext uri="{BB962C8B-B14F-4D97-AF65-F5344CB8AC3E}">
        <p14:creationId xmlns:p14="http://schemas.microsoft.com/office/powerpoint/2010/main" xmlns="" val="15869650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357165"/>
            <a:ext cx="8572560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   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Важнейшим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методом снижения рисков инновационной деятельности является их страхование. Страхование – система экономических отношений, включающая образование специального фонда средств (страхового фонда) и его использование для преодоления и возмещения разного рода потерь, ущерба, вызванных неблагоприятными событиями (страховыми случаями) путем выплаты страхового возмещения и страховых сумм.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Страхуемый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вид риска характерен для таких чрезвычайных ситуаций, когда существует статистическая закономерность их возникновения, т.е. определена вероятность убытка. С помощью страхования инновационная организация может минимизировать практически все имущественные, а также многие политические, кредитные, коммерческие и производственные риски. Вместе с тем страхованию, как правило,  не подлежат риски, связанные с недобросовестностью партнеров. </a:t>
            </a:r>
          </a:p>
        </p:txBody>
      </p:sp>
    </p:spTree>
    <p:extLst>
      <p:ext uri="{BB962C8B-B14F-4D97-AF65-F5344CB8AC3E}">
        <p14:creationId xmlns:p14="http://schemas.microsoft.com/office/powerpoint/2010/main" xmlns="" val="2894233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 rot="10800000" flipV="1">
            <a:off x="323528" y="-17520"/>
            <a:ext cx="8424936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Инновационная деятельность в большей степени, чем другие виды деятельности, сопряжена с риском, так как полная гарантия благополучного результата практически отсутствует. В крупных организациях этот риск, однако, значительно меньше, так как перекрывается масштабами обычной хозяйственной деятельности (отлаженной и чаще всего диверсифицированной). В отличие от крупных малые организации более подвержены риску. Такое положение обусловлено, помимо особенностей самой инновационной деятельности, высокой зависимостью малых организаций от изменений внешней среды.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Риск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инновационной деятельности тем выше, чем более локализован инновационный проект, если же таких проектов много, и они в отраслевом плане рассредоточены, риск минимизируется, и вероятность успеха возрастает. При этом прибыль от реализации успешных инновационных проектов настолько велика, что покрывает затраты по всем остальным неудавшемся разработкам.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63846686"/>
              </p:ext>
            </p:extLst>
          </p:nvPr>
        </p:nvGraphicFramePr>
        <p:xfrm>
          <a:off x="251521" y="714355"/>
          <a:ext cx="8352926" cy="56088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43938"/>
                <a:gridCol w="256123"/>
                <a:gridCol w="6252865"/>
              </a:tblGrid>
              <a:tr h="2286996"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</a:endParaRPr>
                    </a:p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 </a:t>
                      </a:r>
                    </a:p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Группа методов компенсации </a:t>
                      </a:r>
                    </a:p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рисков</a:t>
                      </a:r>
                    </a:p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 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885" marR="47885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 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885" marR="47885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28600" algn="l"/>
                        </a:tabLst>
                      </a:pPr>
                      <a:r>
                        <a:rPr lang="ru-RU" sz="2000" dirty="0" smtClean="0">
                          <a:effectLst/>
                        </a:rPr>
                        <a:t>Стратегическое планирование </a:t>
                      </a:r>
                      <a:r>
                        <a:rPr lang="ru-RU" sz="2000" dirty="0">
                          <a:effectLst/>
                        </a:rPr>
                        <a:t>деятельности организации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28600" algn="l"/>
                        </a:tabLst>
                      </a:pPr>
                      <a:r>
                        <a:rPr lang="ru-RU" sz="2000" dirty="0">
                          <a:effectLst/>
                        </a:rPr>
                        <a:t>активный маркетинг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28600" algn="l"/>
                        </a:tabLst>
                      </a:pPr>
                      <a:r>
                        <a:rPr lang="ru-RU" sz="2000" dirty="0">
                          <a:effectLst/>
                        </a:rPr>
                        <a:t>прогнозирование внешней среды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28600" algn="l"/>
                        </a:tabLst>
                      </a:pPr>
                      <a:r>
                        <a:rPr lang="ru-RU" sz="2000" dirty="0">
                          <a:effectLst/>
                        </a:rPr>
                        <a:t>мониторинг социально-экономической и правовой среды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28600" algn="l"/>
                        </a:tabLst>
                      </a:pPr>
                      <a:r>
                        <a:rPr lang="ru-RU" sz="2000" dirty="0">
                          <a:effectLst/>
                        </a:rPr>
                        <a:t>создание системы резервов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885" marR="47885" marT="0" marB="0"/>
                </a:tc>
              </a:tr>
              <a:tr h="361105">
                <a:tc gridSpan="3"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 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885" marR="47885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87916"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</a:endParaRPr>
                    </a:p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 </a:t>
                      </a:r>
                    </a:p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Группа методов распределения</a:t>
                      </a:r>
                    </a:p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рисков</a:t>
                      </a:r>
                    </a:p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 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885" marR="47885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 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885" marR="47885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28600" algn="l"/>
                        </a:tabLst>
                      </a:pPr>
                      <a:r>
                        <a:rPr lang="ru-RU" sz="2000" dirty="0">
                          <a:effectLst/>
                        </a:rPr>
                        <a:t>диверсификация видов деятельности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28600" algn="l"/>
                        </a:tabLst>
                      </a:pPr>
                      <a:r>
                        <a:rPr lang="ru-RU" sz="2000" dirty="0">
                          <a:effectLst/>
                        </a:rPr>
                        <a:t>диверсификация сбыта и поставок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28600" algn="l"/>
                        </a:tabLst>
                      </a:pPr>
                      <a:r>
                        <a:rPr lang="ru-RU" sz="2000" dirty="0">
                          <a:effectLst/>
                        </a:rPr>
                        <a:t>диверсификация кредиторской задолженности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28600" algn="l"/>
                        </a:tabLst>
                      </a:pPr>
                      <a:r>
                        <a:rPr lang="ru-RU" sz="2000" dirty="0">
                          <a:effectLst/>
                        </a:rPr>
                        <a:t>диверсификация инвестиций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28600" algn="l"/>
                        </a:tabLst>
                      </a:pPr>
                      <a:r>
                        <a:rPr lang="ru-RU" sz="2000" dirty="0">
                          <a:effectLst/>
                        </a:rPr>
                        <a:t>распределение ответственности между участниками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28600" algn="l"/>
                        </a:tabLst>
                      </a:pPr>
                      <a:r>
                        <a:rPr lang="ru-RU" sz="2000" dirty="0">
                          <a:effectLst/>
                        </a:rPr>
                        <a:t>распределение рисков во времени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885" marR="47885" marT="0" marB="0"/>
                </a:tc>
              </a:tr>
              <a:tr h="305306">
                <a:tc gridSpan="3"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885" marR="47885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Line 1"/>
          <p:cNvSpPr>
            <a:spLocks noChangeShapeType="1"/>
          </p:cNvSpPr>
          <p:nvPr/>
        </p:nvSpPr>
        <p:spPr bwMode="auto">
          <a:xfrm>
            <a:off x="-675441" y="1957388"/>
            <a:ext cx="2746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-665393" y="1839913"/>
            <a:ext cx="2746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V="1">
            <a:off x="-324543" y="1949450"/>
            <a:ext cx="0" cy="1238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-599180" y="1839913"/>
            <a:ext cx="2746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 flipV="1">
            <a:off x="-108520" y="1340768"/>
            <a:ext cx="0" cy="430584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-1010343" y="1484784"/>
            <a:ext cx="685800" cy="14401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683568" y="-124300"/>
            <a:ext cx="10605145" cy="938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</a:p>
          <a:p>
            <a:pPr marL="0" marR="0" lvl="0" indent="180975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Методы управления рисками</a:t>
            </a: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1214414" y="-369332"/>
            <a:ext cx="1009652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649808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7491157"/>
              </p:ext>
            </p:extLst>
          </p:nvPr>
        </p:nvGraphicFramePr>
        <p:xfrm>
          <a:off x="251520" y="285728"/>
          <a:ext cx="8352926" cy="58795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43938"/>
                <a:gridCol w="256123"/>
                <a:gridCol w="6252865"/>
              </a:tblGrid>
              <a:tr h="2939788"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endParaRPr lang="ru-RU" sz="2200" dirty="0">
                        <a:effectLst/>
                      </a:endParaRPr>
                    </a:p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Группа методов локализации </a:t>
                      </a:r>
                    </a:p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рисков</a:t>
                      </a:r>
                    </a:p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 </a:t>
                      </a:r>
                      <a:endParaRPr lang="ru-RU" sz="2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885" marR="47885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 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885" marR="47885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28600" algn="l"/>
                        </a:tabLst>
                      </a:pPr>
                      <a:r>
                        <a:rPr lang="ru-RU" sz="2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создание организаций, использующих венчурное финансирование 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28600" algn="l"/>
                        </a:tabLst>
                      </a:pPr>
                      <a:r>
                        <a:rPr lang="ru-RU" sz="2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создание специальных подразделений для выполнения рисковых проектов</a:t>
                      </a:r>
                      <a:endParaRPr lang="ru-RU" sz="2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885" marR="47885" marT="0" marB="0"/>
                </a:tc>
              </a:tr>
              <a:tr h="529162">
                <a:tc gridSpan="3"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885" marR="47885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10626"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endParaRPr lang="ru-RU" sz="2200" dirty="0">
                        <a:effectLst/>
                      </a:endParaRPr>
                    </a:p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Группа методов ухода </a:t>
                      </a:r>
                    </a:p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от рисков</a:t>
                      </a:r>
                    </a:p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 </a:t>
                      </a:r>
                      <a:endParaRPr lang="ru-RU" sz="2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885" marR="47885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 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885" marR="47885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28600" algn="l"/>
                        </a:tabLst>
                      </a:pPr>
                      <a:r>
                        <a:rPr lang="ru-RU" sz="2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отказ от ненадежных партнеров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28600" algn="l"/>
                        </a:tabLst>
                      </a:pPr>
                      <a:r>
                        <a:rPr lang="ru-RU" sz="2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отказ от рискованных проектов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28600" algn="l"/>
                        </a:tabLst>
                      </a:pPr>
                      <a:r>
                        <a:rPr lang="ru-RU" sz="2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страхование различных видов рисков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28600" algn="l"/>
                        </a:tabLst>
                      </a:pPr>
                      <a:r>
                        <a:rPr lang="ru-RU" sz="2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поиск гарантов</a:t>
                      </a:r>
                      <a:endParaRPr lang="ru-RU" sz="2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885" marR="4788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945152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428604"/>
            <a:ext cx="7858180" cy="4745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Риск</a:t>
            </a: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 - вероятность наступления неблагоприятных событий, ведущих к потерям, убытку. </a:t>
            </a:r>
            <a:endParaRPr lang="ru-RU" alt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ru-RU" alt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Риск инновационной деятельности</a:t>
            </a: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 - это возможность получения результата, не обеспечивающего достижения поставленной цели, наносящего ущерб инициаторам инновационного процесса.</a:t>
            </a:r>
          </a:p>
          <a:p>
            <a:endParaRPr lang="ru-RU" alt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Объект риска</a:t>
            </a:r>
            <a:r>
              <a:rPr lang="ru-RU" altLang="ru-RU" sz="2400" i="1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то, на что направлено воздействие субъекта при принятии решения (инвестиции, проект, система и т. п.).</a:t>
            </a:r>
          </a:p>
          <a:p>
            <a:endParaRPr lang="ru-RU" alt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Субъект риска</a:t>
            </a:r>
            <a:r>
              <a:rPr lang="ru-RU" alt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— физическое или юридическое лицо, занимающееся выполнением функций управления риском.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753600" cy="735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 rot="10800000" flipV="1">
            <a:off x="323528" y="257959"/>
            <a:ext cx="8568952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общем виде, риск в инновационной деятельности можно определить как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вероятность потерь, возникающих при вложении организацией средств в производство новых товаров и услуг, в разработку новой техники и технологий, которые, возможно, не найдут ожидаемого спроса на рынке, а также при вложении средств в разработку управленческих инноваций, которые не принесут ожидаемого эффекта.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Инновационный риск возникает при следующих ситуациях: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внедрении более дешевого метода производства товара или оказания услуги по сравнению с уже использующимися.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Подобные инвестиции принесут организации временную сверхприбыль до тех пор, пока организация является единственным обладателем данной технологии. В данной ситуации организация сталкивается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одним видом риска – возможной неправильной оценкой спроса на производимый товар;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 rot="10800000" flipV="1">
            <a:off x="179512" y="397442"/>
            <a:ext cx="8424936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создании нового товара или оказании услуги на старом оборудовании.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данном случае к риску неправильной оценки спроса на новый товар или услугу добавляется риск несоответствия уровня качества товара или услуги в связи с применением оборудования, не позволяющего обеспечивать необходимое качество;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производстве нового товара или оказании услуги с помощью новой техники и технологии.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данной ситуации инновационный риск включает риск того, что новый товар или услуга может не найти покупателя, риск несоответствия нового оборудования и технологии требованиям, необходимым для производства нового товара или услуги, риск невозможности продажи созданного оборудования, так как оно не соответствует техническому уровню, необходимому для производства новых товар.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 rot="10800000" flipV="1">
            <a:off x="179512" y="191321"/>
            <a:ext cx="8964488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целом, риск, возникающий в инновационной деятельности, включает в себя следующие основные виды рисков: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риски ошибочного выбора инновационного проекта.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Одной из причин возникновения данного риска является необоснованное определение приоритетов экономической и рыночной стратегий организации, а также соответствующих приоритетов различных видов инноваций, способных внести вклад в достижение целей организации. Это может произойти в силу ошибочной оценки роли краткосрочных и долгосрочных интересов собственников организации. Если проект разрабатывается не под конкретного заказчика, а является инициативным на основе исследовательского задела автора инновации, который, как правило, переоценивает практическую значимость имеющегося у него исследовательского задела и исходит из заведомо оптимистического взгляда на значимость своих изобретений для будущих потребителей, может возникнуть риск неиспользования или ограниченного применения результатов разработки;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 rot="10800000" flipV="1">
            <a:off x="179512" y="0"/>
            <a:ext cx="8964488" cy="6977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/>
                <a:ea typeface="Times New Roman" pitchFamily="18" charset="0"/>
                <a:cs typeface="Times New Roman"/>
              </a:rPr>
              <a:t>●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риски необеспечения инновационного проекта достаточным уровнем финансирования 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включают в себя:</a:t>
            </a:r>
            <a:endParaRPr kumimoji="0" lang="ru-RU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риск неполучения средств, необходимых для разработки инновационного проекта (организация не может привлечь инвесторов из-за невозможности убедить их в достаточной эффективности инновационного проекта)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риск при использовании самофинансирования проекта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(проект может оказаться без достаточных финансовых средств в силу невыполнения организацией финансового плана по прибыли и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внереализационным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доходам, а также при уменьшении отчислений средств в бюджет инновационного проекта)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риск при использовании внешних источников финансирования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(бюджет проекта может оказаться дефицитным по причине ликвидации, банкротства, либо наложения ареста на имущество кредиторов, закрытия кредитной линии или приостановления платежей по ней в результате ухудшения платежеспособности кредиторов)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риск при использовании комбинированного метода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финансирования проекта, т.е. организация использует одновременно несколько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источников (может не хватить источников финансирования на определенных этапах реализации проекта из-за сложности комбинирования этих источников);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28092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/>
                <a:cs typeface="Times New Roman"/>
              </a:rPr>
              <a:t>●</a:t>
            </a:r>
            <a:r>
              <a:rPr lang="ru-RU" sz="2400" b="1" dirty="0" smtClean="0"/>
              <a:t>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маркетинговые 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риски текущего снабжения ресурсами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необходимыми для реализации инновационного проекта, и сбыта результатов инновационного проекта. Маркетинговые риски, в первую очередь, обусловлены техническими особенностями инновационного проекта. В некоторых случаях для его реализации требуются уникальное оборудование или высококачественные комплектующие или материалы, которые, также требуют разработки и освоения. Поэтому в некоторых случаях перед организацией встает проблема поиска поставщиков, способных разработать подобные уникальные ресурсы для инновационного проекта.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327</TotalTime>
  <Words>1627</Words>
  <Application>Microsoft Office PowerPoint</Application>
  <PresentationFormat>Экран (4:3)</PresentationFormat>
  <Paragraphs>120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Эркер</vt:lpstr>
      <vt:lpstr>Тема 11: Управление рисками инновационных проектов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Риск в инновационной деятельности и методы его снижения</dc:title>
  <dc:creator>user</dc:creator>
  <cp:lastModifiedBy>Lenovo</cp:lastModifiedBy>
  <cp:revision>39</cp:revision>
  <dcterms:created xsi:type="dcterms:W3CDTF">2015-04-26T01:56:26Z</dcterms:created>
  <dcterms:modified xsi:type="dcterms:W3CDTF">2022-01-18T11:08:25Z</dcterms:modified>
</cp:coreProperties>
</file>